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7" r:id="rId3"/>
    <p:sldId id="298" r:id="rId4"/>
    <p:sldId id="286" r:id="rId5"/>
    <p:sldId id="270" r:id="rId6"/>
    <p:sldId id="299" r:id="rId7"/>
    <p:sldId id="287" r:id="rId8"/>
    <p:sldId id="260" r:id="rId9"/>
    <p:sldId id="288" r:id="rId10"/>
    <p:sldId id="300" r:id="rId11"/>
    <p:sldId id="301" r:id="rId12"/>
    <p:sldId id="257" r:id="rId13"/>
    <p:sldId id="273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r>
              <a:rPr lang="en-US" altLang="ko-KR" dirty="0" smtClean="0"/>
              <a:t>Groundwater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 smtClean="0"/>
              <a:t>By comparing the isotopic compositions of </a:t>
            </a:r>
            <a:r>
              <a:rPr lang="en-US" altLang="ko-KR" dirty="0" err="1" smtClean="0"/>
              <a:t>pptn</a:t>
            </a:r>
            <a:r>
              <a:rPr lang="en-US" altLang="ko-KR" dirty="0" smtClean="0"/>
              <a:t> &amp; </a:t>
            </a:r>
            <a:r>
              <a:rPr lang="en-US" altLang="ko-KR" dirty="0" err="1" smtClean="0"/>
              <a:t>gw</a:t>
            </a:r>
            <a:r>
              <a:rPr lang="en-US" altLang="ko-KR" dirty="0" smtClean="0"/>
              <a:t>, we may obtain information like</a:t>
            </a:r>
          </a:p>
          <a:p>
            <a:pPr lvl="1"/>
            <a:r>
              <a:rPr lang="en-US" altLang="ko-KR" dirty="0" smtClean="0"/>
              <a:t>GW provenance</a:t>
            </a:r>
          </a:p>
          <a:p>
            <a:pPr lvl="1"/>
            <a:r>
              <a:rPr lang="en-US" altLang="ko-KR" dirty="0" smtClean="0"/>
              <a:t>Recharge mechanism</a:t>
            </a:r>
          </a:p>
          <a:p>
            <a:pPr lvl="1"/>
            <a:r>
              <a:rPr lang="en-US" altLang="ko-KR" dirty="0" smtClean="0"/>
              <a:t>Recharge environment</a:t>
            </a:r>
          </a:p>
          <a:p>
            <a:pPr lvl="2"/>
            <a:r>
              <a:rPr lang="en-US" altLang="ko-KR" dirty="0" smtClean="0"/>
              <a:t>Types of soils &amp; vegetation</a:t>
            </a:r>
          </a:p>
          <a:p>
            <a:pPr lvl="2"/>
            <a:r>
              <a:rPr lang="en-US" altLang="ko-KR" dirty="0" smtClean="0"/>
              <a:t>Infiltration nature</a:t>
            </a:r>
          </a:p>
          <a:p>
            <a:pPr lvl="2"/>
            <a:r>
              <a:rPr lang="en-US" altLang="ko-KR" dirty="0" smtClean="0"/>
              <a:t>Evaporation &amp; transpiration</a:t>
            </a:r>
          </a:p>
          <a:p>
            <a:pPr lvl="2"/>
            <a:r>
              <a:rPr lang="en-US" altLang="ko-KR" dirty="0" smtClean="0"/>
              <a:t>Climates</a:t>
            </a:r>
          </a:p>
          <a:p>
            <a:pPr lvl="2"/>
            <a:r>
              <a:rPr lang="en-US" altLang="ko-KR" dirty="0" smtClean="0"/>
              <a:t>Residence time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6038131"/>
          </a:xfrm>
        </p:spPr>
        <p:txBody>
          <a:bodyPr>
            <a:normAutofit/>
          </a:bodyPr>
          <a:lstStyle/>
          <a:p>
            <a:pPr lvl="2"/>
            <a:r>
              <a:rPr lang="en-US" altLang="ko-KR" sz="2800" dirty="0" smtClean="0"/>
              <a:t>From Fig. 4-5, can you see</a:t>
            </a:r>
          </a:p>
          <a:p>
            <a:pPr lvl="3"/>
            <a:r>
              <a:rPr lang="en-US" altLang="ko-KR" sz="2400" dirty="0" smtClean="0"/>
              <a:t>Continental effect</a:t>
            </a:r>
          </a:p>
          <a:p>
            <a:pPr lvl="3"/>
            <a:r>
              <a:rPr lang="en-US" altLang="ko-KR" sz="2400" dirty="0" smtClean="0"/>
              <a:t>Altitude effect</a:t>
            </a:r>
          </a:p>
          <a:p>
            <a:pPr lvl="3"/>
            <a:r>
              <a:rPr lang="en-US" altLang="ko-KR" sz="2400" dirty="0" smtClean="0"/>
              <a:t>Source effect</a:t>
            </a:r>
          </a:p>
          <a:p>
            <a:pPr lvl="3"/>
            <a:r>
              <a:rPr lang="en-US" altLang="ko-KR" sz="2400" dirty="0" smtClean="0"/>
              <a:t>Recharge bias</a:t>
            </a:r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6038131"/>
          </a:xfrm>
        </p:spPr>
        <p:txBody>
          <a:bodyPr>
            <a:normAutofit lnSpcReduction="10000"/>
          </a:bodyPr>
          <a:lstStyle/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Other processes that can be observed from the regional distribution of 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in </a:t>
            </a:r>
            <a:r>
              <a:rPr lang="en-US" altLang="ko-KR" dirty="0" err="1" smtClean="0"/>
              <a:t>groundwaters</a:t>
            </a:r>
            <a:r>
              <a:rPr lang="en-US" altLang="ko-KR" dirty="0" smtClean="0"/>
              <a:t> across Canada include: </a:t>
            </a:r>
          </a:p>
          <a:p>
            <a:pPr lvl="3"/>
            <a:r>
              <a:rPr lang="en-US" altLang="ko-KR" dirty="0" smtClean="0"/>
              <a:t>The </a:t>
            </a:r>
            <a:r>
              <a:rPr lang="en-US" altLang="ko-KR" dirty="0" smtClean="0"/>
              <a:t>warm Pacific air masses rise over the western Cordillera where </a:t>
            </a:r>
            <a:r>
              <a:rPr lang="en-US" altLang="ko-KR" dirty="0" err="1" smtClean="0"/>
              <a:t>orographic</a:t>
            </a:r>
            <a:r>
              <a:rPr lang="en-US" altLang="ko-KR" dirty="0" smtClean="0"/>
              <a:t> rainout over the Coast Mountains produces a steep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gradient (</a:t>
            </a:r>
            <a:r>
              <a:rPr lang="en-US" altLang="ko-KR" dirty="0" err="1" smtClean="0"/>
              <a:t>Yonge</a:t>
            </a:r>
            <a:r>
              <a:rPr lang="en-US" altLang="ko-KR" dirty="0" smtClean="0"/>
              <a:t> et al., 1989) and a regional alpine effect. </a:t>
            </a:r>
          </a:p>
          <a:p>
            <a:pPr lvl="3"/>
            <a:r>
              <a:rPr lang="en-US" altLang="ko-KR" dirty="0" smtClean="0"/>
              <a:t>A </a:t>
            </a:r>
            <a:r>
              <a:rPr lang="en-US" altLang="ko-KR" dirty="0" smtClean="0"/>
              <a:t>southward gradient extends across the northern Yukon from the north coast, indicating </a:t>
            </a:r>
            <a:r>
              <a:rPr lang="en-US" altLang="ko-KR" dirty="0" err="1" smtClean="0"/>
              <a:t>vapour</a:t>
            </a:r>
            <a:r>
              <a:rPr lang="en-US" altLang="ko-KR" dirty="0" smtClean="0"/>
              <a:t> originating from the Beaufort Sea during summer. </a:t>
            </a:r>
          </a:p>
          <a:p>
            <a:pPr lvl="3"/>
            <a:r>
              <a:rPr lang="en-US" altLang="ko-KR" dirty="0" smtClean="0"/>
              <a:t>Low </a:t>
            </a:r>
            <a:r>
              <a:rPr lang="en-US" altLang="ko-KR" dirty="0" smtClean="0"/>
              <a:t>values are found in the vicinity of the high latitude Mackenzie Mountains along the Yukon - Northwest Territories border. </a:t>
            </a:r>
          </a:p>
          <a:p>
            <a:pPr lvl="3"/>
            <a:r>
              <a:rPr lang="en-US" altLang="ko-KR" dirty="0" smtClean="0"/>
              <a:t>The </a:t>
            </a:r>
            <a:r>
              <a:rPr lang="en-US" altLang="ko-KR" dirty="0" smtClean="0"/>
              <a:t>gradient across eastern maritime Canada indicating </a:t>
            </a:r>
            <a:r>
              <a:rPr lang="en-US" altLang="ko-KR" dirty="0" err="1" smtClean="0"/>
              <a:t>vapour</a:t>
            </a:r>
            <a:r>
              <a:rPr lang="en-US" altLang="ko-KR" dirty="0" smtClean="0"/>
              <a:t> arriving from the Atlantic, with the contouring of isopleths around the Appalachian Mountains due to the local alpine effect.</a:t>
            </a:r>
          </a:p>
          <a:p>
            <a:pPr lvl="2"/>
            <a:endParaRPr lang="en-US" altLang="ko-KR" dirty="0" smtClean="0"/>
          </a:p>
          <a:p>
            <a:pPr lvl="2"/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Recharge by snowmelt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Modifying d by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Sublimation and vapor exchange  in the snowpack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Exchange  between the snow and </a:t>
            </a:r>
            <a:r>
              <a:rPr lang="en-US" altLang="ko-KR" dirty="0" err="1" smtClean="0">
                <a:sym typeface="Wingdings" pitchFamily="2" charset="2"/>
              </a:rPr>
              <a:t>meltwater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20481" name="Picture 1" descr="D:\강의\Env_Iso_GC\fig-4-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8496944" cy="3952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강의\Env_Iso_GC\fig-4-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41825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Recharge in Temperate Climate</a:t>
            </a:r>
          </a:p>
          <a:p>
            <a:pPr lvl="1"/>
            <a:r>
              <a:rPr lang="en-US" altLang="ko-KR" dirty="0" smtClean="0"/>
              <a:t>Features</a:t>
            </a:r>
          </a:p>
          <a:p>
            <a:pPr lvl="2"/>
            <a:r>
              <a:rPr lang="en-US" altLang="ko-KR" dirty="0" smtClean="0"/>
              <a:t>&lt; 5-25% of </a:t>
            </a:r>
            <a:r>
              <a:rPr lang="en-US" altLang="ko-KR" dirty="0" err="1" smtClean="0"/>
              <a:t>pptn</a:t>
            </a:r>
            <a:r>
              <a:rPr lang="en-US" altLang="ko-KR" dirty="0" smtClean="0"/>
              <a:t> infiltrates</a:t>
            </a:r>
          </a:p>
          <a:p>
            <a:pPr lvl="2"/>
            <a:r>
              <a:rPr lang="en-US" altLang="ko-KR" dirty="0" smtClean="0"/>
              <a:t>Transportation little affects </a:t>
            </a:r>
            <a:r>
              <a:rPr lang="en-US" altLang="ko-KR" dirty="0" err="1" smtClean="0"/>
              <a:t>i</a:t>
            </a:r>
            <a:r>
              <a:rPr lang="en-US" altLang="ko-KR" dirty="0" err="1" smtClean="0"/>
              <a:t>so</a:t>
            </a:r>
            <a:r>
              <a:rPr lang="en-US" altLang="ko-KR" dirty="0" smtClean="0"/>
              <a:t>-comp.</a:t>
            </a:r>
          </a:p>
          <a:p>
            <a:pPr lvl="2"/>
            <a:r>
              <a:rPr lang="en-US" altLang="ko-KR" dirty="0" smtClean="0"/>
              <a:t>Transpiration little affects </a:t>
            </a:r>
            <a:r>
              <a:rPr lang="en-US" altLang="ko-KR" dirty="0" err="1" smtClean="0"/>
              <a:t>iso</a:t>
            </a:r>
            <a:r>
              <a:rPr lang="en-US" altLang="ko-KR" dirty="0" smtClean="0"/>
              <a:t>-comp.</a:t>
            </a:r>
          </a:p>
          <a:p>
            <a:pPr lvl="2"/>
            <a:r>
              <a:rPr lang="en-US" altLang="ko-KR" dirty="0" smtClean="0"/>
              <a:t>Recharge: Highest in spring &amp; Fall? Why? </a:t>
            </a:r>
            <a:r>
              <a:rPr lang="en-US" altLang="ko-KR" dirty="0" smtClean="0">
                <a:sym typeface="Wingdings" pitchFamily="2" charset="2"/>
              </a:rPr>
              <a:t> can cause bias in </a:t>
            </a:r>
            <a:r>
              <a:rPr lang="en-US" altLang="ko-KR" dirty="0" err="1" smtClean="0">
                <a:sym typeface="Wingdings" pitchFamily="2" charset="2"/>
              </a:rPr>
              <a:t>iso</a:t>
            </a:r>
            <a:r>
              <a:rPr lang="en-US" altLang="ko-KR" dirty="0" smtClean="0">
                <a:sym typeface="Wingdings" pitchFamily="2" charset="2"/>
              </a:rPr>
              <a:t>-comp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Attenuation of seasonal variation</a:t>
            </a:r>
          </a:p>
          <a:p>
            <a:pPr lvl="2"/>
            <a:r>
              <a:rPr lang="en-US" altLang="ko-KR" dirty="0" smtClean="0"/>
              <a:t>The various pathways of the unsaturated zone mixes the water and averages out the </a:t>
            </a:r>
            <a:r>
              <a:rPr lang="en-US" altLang="ko-KR" dirty="0" err="1" smtClean="0"/>
              <a:t>iso</a:t>
            </a:r>
            <a:r>
              <a:rPr lang="en-US" altLang="ko-KR" dirty="0" smtClean="0"/>
              <a:t>-comp</a:t>
            </a:r>
          </a:p>
          <a:p>
            <a:pPr lvl="1"/>
            <a:endParaRPr lang="ko-KR" altLang="en-US" dirty="0"/>
          </a:p>
        </p:txBody>
      </p:sp>
      <p:pic>
        <p:nvPicPr>
          <p:cNvPr id="1026" name="Picture 2" descr="D:\강의\Env_Iso_GC\fig-4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8565094" cy="3458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강의\Env_Iso_GC\fig-4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306" y="476672"/>
            <a:ext cx="852239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강의\Env_Iso_GC\fig-4-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672372" cy="48708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602128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Critical depth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1229"/>
            <a:ext cx="7467600" cy="4525963"/>
          </a:xfrm>
        </p:spPr>
        <p:txBody>
          <a:bodyPr/>
          <a:lstStyle/>
          <a:p>
            <a:pPr lvl="2"/>
            <a:r>
              <a:rPr lang="en-US" altLang="ko-KR" dirty="0" smtClean="0"/>
              <a:t>The critical depth is usually located above water table (if it’s below, </a:t>
            </a:r>
            <a:r>
              <a:rPr lang="en-US" altLang="ko-KR" dirty="0" err="1" smtClean="0"/>
              <a:t>iso</a:t>
            </a:r>
            <a:r>
              <a:rPr lang="en-US" altLang="ko-KR" dirty="0" smtClean="0"/>
              <a:t>-comp of </a:t>
            </a:r>
            <a:r>
              <a:rPr lang="en-US" altLang="ko-KR" dirty="0" err="1" smtClean="0"/>
              <a:t>gw</a:t>
            </a:r>
            <a:r>
              <a:rPr lang="en-US" altLang="ko-KR" dirty="0" smtClean="0"/>
              <a:t> can have a little fluctuation)</a:t>
            </a:r>
          </a:p>
          <a:p>
            <a:pPr lvl="2"/>
            <a:r>
              <a:rPr lang="en-US" altLang="ko-KR" dirty="0" smtClean="0"/>
              <a:t>Below critical depth, variation in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 is less than 2</a:t>
            </a:r>
            <a:r>
              <a:rPr lang="en-US" altLang="ko-KR" dirty="0" smtClean="0">
                <a:latin typeface="Symbol" pitchFamily="18" charset="2"/>
              </a:rPr>
              <a:t>s</a:t>
            </a:r>
            <a:r>
              <a:rPr lang="en-US" altLang="ko-KR" dirty="0" smtClean="0"/>
              <a:t>.</a:t>
            </a:r>
          </a:p>
          <a:p>
            <a:pPr lvl="2"/>
            <a:r>
              <a:rPr lang="en-US" altLang="ko-KR" dirty="0" smtClean="0"/>
              <a:t>What if </a:t>
            </a:r>
            <a:r>
              <a:rPr lang="en-US" altLang="ko-KR" dirty="0" smtClean="0"/>
              <a:t>variation in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 is </a:t>
            </a:r>
            <a:r>
              <a:rPr lang="en-US" altLang="ko-KR" dirty="0" smtClean="0"/>
              <a:t>bigger </a:t>
            </a:r>
            <a:r>
              <a:rPr lang="en-US" altLang="ko-KR" dirty="0" smtClean="0"/>
              <a:t>than </a:t>
            </a:r>
            <a:r>
              <a:rPr lang="en-US" altLang="ko-KR" dirty="0" smtClean="0"/>
              <a:t>2</a:t>
            </a:r>
            <a:r>
              <a:rPr lang="en-US" altLang="ko-KR" dirty="0" smtClean="0">
                <a:latin typeface="Symbol" pitchFamily="18" charset="2"/>
              </a:rPr>
              <a:t>s</a:t>
            </a:r>
            <a:r>
              <a:rPr lang="en-US" altLang="ko-KR" dirty="0" smtClean="0"/>
              <a:t>? </a:t>
            </a:r>
            <a:r>
              <a:rPr lang="en-US" altLang="ko-KR" dirty="0" smtClean="0">
                <a:sym typeface="Wingdings" pitchFamily="2" charset="2"/>
              </a:rPr>
              <a:t>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GW mixing?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Significantly preferential pathways?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Change in climate?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강의\Env_Iso_GC\fig-4-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64082" cy="4866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966123"/>
          </a:xfrm>
        </p:spPr>
        <p:txBody>
          <a:bodyPr>
            <a:normAutofit/>
          </a:bodyPr>
          <a:lstStyle/>
          <a:p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Comparing shallow GW w/ </a:t>
            </a:r>
            <a:r>
              <a:rPr lang="en-US" altLang="ko-KR" dirty="0" err="1" smtClean="0">
                <a:sym typeface="Wingdings" pitchFamily="2" charset="2"/>
              </a:rPr>
              <a:t>Pptn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In most cases,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ko-KR" dirty="0" smtClean="0">
                <a:sym typeface="Wingdings" pitchFamily="2" charset="2"/>
              </a:rPr>
              <a:t> of GW is about close to the weighted average of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ko-KR" dirty="0" smtClean="0">
                <a:sym typeface="Wingdings" pitchFamily="2" charset="2"/>
              </a:rPr>
              <a:t> of Pptn.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If there is deviation, that’s due to</a:t>
            </a:r>
            <a:endParaRPr lang="en-US" altLang="ko-KR" dirty="0" smtClean="0">
              <a:sym typeface="Wingdings" pitchFamily="2" charset="2"/>
            </a:endParaRPr>
          </a:p>
          <a:p>
            <a:pPr lvl="3"/>
            <a:r>
              <a:rPr lang="en-US" altLang="ko-KR" dirty="0" smtClean="0">
                <a:sym typeface="Wingdings" pitchFamily="2" charset="2"/>
              </a:rPr>
              <a:t>Recharge </a:t>
            </a:r>
            <a:r>
              <a:rPr lang="en-US" altLang="ko-KR" dirty="0" smtClean="0">
                <a:sym typeface="Wingdings" pitchFamily="2" charset="2"/>
              </a:rPr>
              <a:t>biases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Land use practices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Climates</a:t>
            </a:r>
            <a:endParaRPr lang="en-US" altLang="ko-KR" dirty="0" smtClean="0">
              <a:sym typeface="Wingdings" pitchFamily="2" charset="2"/>
            </a:endParaRPr>
          </a:p>
          <a:p>
            <a:pPr lvl="2">
              <a:buNone/>
            </a:pP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cience.uottawa.ca/eih/ch4/Image1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492230" cy="516378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직사각형 3"/>
          <p:cNvSpPr/>
          <p:nvPr/>
        </p:nvSpPr>
        <p:spPr>
          <a:xfrm>
            <a:off x="1331640" y="566124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4-8 The distribution of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values in locally recharged groundwater across Canada, and the weighted mean values for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in precipitation at monitoring stations (modified from Fritz et al., 1987a with additional regional groundwater data; Arctic precipitation data from Moorman et al., 1996).</a:t>
            </a:r>
            <a:r>
              <a:rPr lang="en-US" altLang="ko-KR" sz="1000" dirty="0" smtClean="0"/>
              <a:t> </a:t>
            </a:r>
            <a:br>
              <a:rPr lang="en-US" altLang="ko-KR" sz="1000" dirty="0" smtClean="0"/>
            </a:b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908</TotalTime>
  <Words>404</Words>
  <Application>Microsoft Office PowerPoint</Application>
  <PresentationFormat>화면 슬라이드 쇼(4:3)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테크닉</vt:lpstr>
      <vt:lpstr>Ch.4. Groundwater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94</cp:revision>
  <dcterms:created xsi:type="dcterms:W3CDTF">2012-02-18T07:01:10Z</dcterms:created>
  <dcterms:modified xsi:type="dcterms:W3CDTF">2012-05-04T09:27:44Z</dcterms:modified>
</cp:coreProperties>
</file>